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68" r:id="rId15"/>
    <p:sldId id="270" r:id="rId16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A21E2A-A261-4F94-9FBB-D7FB3919711F}" type="doc">
      <dgm:prSet loTypeId="urn:microsoft.com/office/officeart/2005/8/layout/chevron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t-PT"/>
        </a:p>
      </dgm:t>
    </dgm:pt>
    <dgm:pt modelId="{1392EDAC-8F3F-427E-B122-A9AD632FA0F9}">
      <dgm:prSet phldrT="[Text]"/>
      <dgm:spPr/>
      <dgm:t>
        <a:bodyPr/>
        <a:lstStyle/>
        <a:p>
          <a:endParaRPr lang="pt-PT" dirty="0"/>
        </a:p>
      </dgm:t>
    </dgm:pt>
    <dgm:pt modelId="{FE94622B-2E70-4496-AFB8-D5118C100425}" type="parTrans" cxnId="{A2394876-79A4-42B0-AAF7-0CA9EE5D8E9E}">
      <dgm:prSet/>
      <dgm:spPr/>
      <dgm:t>
        <a:bodyPr/>
        <a:lstStyle/>
        <a:p>
          <a:endParaRPr lang="pt-PT"/>
        </a:p>
      </dgm:t>
    </dgm:pt>
    <dgm:pt modelId="{8EB0B5B5-BCF8-46C3-AFCA-3633805C51A0}" type="sibTrans" cxnId="{A2394876-79A4-42B0-AAF7-0CA9EE5D8E9E}">
      <dgm:prSet/>
      <dgm:spPr/>
      <dgm:t>
        <a:bodyPr/>
        <a:lstStyle/>
        <a:p>
          <a:endParaRPr lang="pt-PT"/>
        </a:p>
      </dgm:t>
    </dgm:pt>
    <dgm:pt modelId="{F99121D5-72A0-4FD4-A50B-C06D9CF5AC7E}">
      <dgm:prSet phldrT="[Text]"/>
      <dgm:spPr/>
      <dgm:t>
        <a:bodyPr/>
        <a:lstStyle/>
        <a:p>
          <a:r>
            <a:rPr lang="pt-PT" dirty="0" smtClean="0"/>
            <a:t>História dos Solitões</a:t>
          </a:r>
          <a:endParaRPr lang="pt-PT" dirty="0"/>
        </a:p>
      </dgm:t>
    </dgm:pt>
    <dgm:pt modelId="{EA538276-32F4-43B6-9CE5-92E410261C9F}" type="parTrans" cxnId="{2CC96E0C-1022-4166-AF27-C9244263CAEA}">
      <dgm:prSet/>
      <dgm:spPr/>
      <dgm:t>
        <a:bodyPr/>
        <a:lstStyle/>
        <a:p>
          <a:endParaRPr lang="pt-PT"/>
        </a:p>
      </dgm:t>
    </dgm:pt>
    <dgm:pt modelId="{29407986-32A5-49A4-9907-F990905031EE}" type="sibTrans" cxnId="{2CC96E0C-1022-4166-AF27-C9244263CAEA}">
      <dgm:prSet/>
      <dgm:spPr/>
      <dgm:t>
        <a:bodyPr/>
        <a:lstStyle/>
        <a:p>
          <a:endParaRPr lang="pt-PT"/>
        </a:p>
      </dgm:t>
    </dgm:pt>
    <dgm:pt modelId="{372C12C8-897E-4A59-B7A2-574088221143}">
      <dgm:prSet phldrT="[Text]" phldr="1"/>
      <dgm:spPr/>
      <dgm:t>
        <a:bodyPr/>
        <a:lstStyle/>
        <a:p>
          <a:endParaRPr lang="pt-PT" dirty="0"/>
        </a:p>
      </dgm:t>
    </dgm:pt>
    <dgm:pt modelId="{0C3CA7FE-332A-4C6A-B8DE-20C583B92693}" type="parTrans" cxnId="{06705ACA-112F-443D-846B-AC86D28F735D}">
      <dgm:prSet/>
      <dgm:spPr/>
      <dgm:t>
        <a:bodyPr/>
        <a:lstStyle/>
        <a:p>
          <a:endParaRPr lang="pt-PT"/>
        </a:p>
      </dgm:t>
    </dgm:pt>
    <dgm:pt modelId="{A17F92CE-E3B2-4B31-A951-0816A630119A}" type="sibTrans" cxnId="{06705ACA-112F-443D-846B-AC86D28F735D}">
      <dgm:prSet/>
      <dgm:spPr/>
      <dgm:t>
        <a:bodyPr/>
        <a:lstStyle/>
        <a:p>
          <a:endParaRPr lang="pt-PT"/>
        </a:p>
      </dgm:t>
    </dgm:pt>
    <dgm:pt modelId="{3B5FE26B-5C9D-4CEF-975D-6073F455DAFD}">
      <dgm:prSet phldrT="[Text]"/>
      <dgm:spPr/>
      <dgm:t>
        <a:bodyPr/>
        <a:lstStyle/>
        <a:p>
          <a:r>
            <a:rPr lang="pt-PT" dirty="0" smtClean="0"/>
            <a:t>Os solitões: explicação matemática</a:t>
          </a:r>
          <a:endParaRPr lang="pt-PT" dirty="0"/>
        </a:p>
      </dgm:t>
    </dgm:pt>
    <dgm:pt modelId="{D32068C5-5D54-4B9E-890F-28945590FC93}" type="parTrans" cxnId="{30C6817F-249D-4C10-B6C4-75178F900FB1}">
      <dgm:prSet/>
      <dgm:spPr/>
      <dgm:t>
        <a:bodyPr/>
        <a:lstStyle/>
        <a:p>
          <a:endParaRPr lang="pt-PT"/>
        </a:p>
      </dgm:t>
    </dgm:pt>
    <dgm:pt modelId="{84319088-65C3-4C15-9D3B-F11802F29AE9}" type="sibTrans" cxnId="{30C6817F-249D-4C10-B6C4-75178F900FB1}">
      <dgm:prSet/>
      <dgm:spPr/>
      <dgm:t>
        <a:bodyPr/>
        <a:lstStyle/>
        <a:p>
          <a:endParaRPr lang="pt-PT"/>
        </a:p>
      </dgm:t>
    </dgm:pt>
    <dgm:pt modelId="{B4165E28-137D-4286-BEC9-A28324A3873C}">
      <dgm:prSet phldrT="[Text]" phldr="1"/>
      <dgm:spPr/>
      <dgm:t>
        <a:bodyPr/>
        <a:lstStyle/>
        <a:p>
          <a:endParaRPr lang="pt-PT" dirty="0"/>
        </a:p>
      </dgm:t>
    </dgm:pt>
    <dgm:pt modelId="{395F0415-6AB8-4351-84D4-800DA4A05EC8}" type="parTrans" cxnId="{71E22B6C-A69E-48FC-ACFE-CFCCD7F3D667}">
      <dgm:prSet/>
      <dgm:spPr/>
      <dgm:t>
        <a:bodyPr/>
        <a:lstStyle/>
        <a:p>
          <a:endParaRPr lang="pt-PT"/>
        </a:p>
      </dgm:t>
    </dgm:pt>
    <dgm:pt modelId="{209B7592-EC03-46B1-86C3-A446E2F1FC8C}" type="sibTrans" cxnId="{71E22B6C-A69E-48FC-ACFE-CFCCD7F3D667}">
      <dgm:prSet/>
      <dgm:spPr/>
      <dgm:t>
        <a:bodyPr/>
        <a:lstStyle/>
        <a:p>
          <a:endParaRPr lang="pt-PT"/>
        </a:p>
      </dgm:t>
    </dgm:pt>
    <dgm:pt modelId="{CF419E75-20C3-4C3C-99D2-2812CD54A7AA}">
      <dgm:prSet phldrT="[Text]"/>
      <dgm:spPr/>
      <dgm:t>
        <a:bodyPr/>
        <a:lstStyle/>
        <a:p>
          <a:r>
            <a:rPr lang="pt-PT" dirty="0" smtClean="0"/>
            <a:t>Parte Experimental</a:t>
          </a:r>
          <a:endParaRPr lang="pt-PT" dirty="0"/>
        </a:p>
      </dgm:t>
    </dgm:pt>
    <dgm:pt modelId="{08B3C54B-A8D4-4E95-BEA1-577E78836E0E}" type="parTrans" cxnId="{CAA47CCD-3390-4C41-90CA-E633A045C417}">
      <dgm:prSet/>
      <dgm:spPr/>
      <dgm:t>
        <a:bodyPr/>
        <a:lstStyle/>
        <a:p>
          <a:endParaRPr lang="pt-PT"/>
        </a:p>
      </dgm:t>
    </dgm:pt>
    <dgm:pt modelId="{8DB82806-B644-40A5-A8BE-4E0835807773}" type="sibTrans" cxnId="{CAA47CCD-3390-4C41-90CA-E633A045C417}">
      <dgm:prSet/>
      <dgm:spPr/>
      <dgm:t>
        <a:bodyPr/>
        <a:lstStyle/>
        <a:p>
          <a:endParaRPr lang="pt-PT"/>
        </a:p>
      </dgm:t>
    </dgm:pt>
    <dgm:pt modelId="{C9E8F61B-C255-4899-A7A5-906947F4E22D}">
      <dgm:prSet phldrT="[Text]"/>
      <dgm:spPr/>
      <dgm:t>
        <a:bodyPr/>
        <a:lstStyle/>
        <a:p>
          <a:endParaRPr lang="pt-PT" dirty="0"/>
        </a:p>
      </dgm:t>
    </dgm:pt>
    <dgm:pt modelId="{B7E5C419-53AF-4231-803B-7BC37078C4E5}" type="parTrans" cxnId="{E8DE2DAD-34B4-4AB6-A0EC-4DBC321481F1}">
      <dgm:prSet/>
      <dgm:spPr/>
      <dgm:t>
        <a:bodyPr/>
        <a:lstStyle/>
        <a:p>
          <a:endParaRPr lang="pt-PT"/>
        </a:p>
      </dgm:t>
    </dgm:pt>
    <dgm:pt modelId="{EF504E66-5E53-4483-B1B2-DAE1E26E7214}" type="sibTrans" cxnId="{E8DE2DAD-34B4-4AB6-A0EC-4DBC321481F1}">
      <dgm:prSet/>
      <dgm:spPr/>
      <dgm:t>
        <a:bodyPr/>
        <a:lstStyle/>
        <a:p>
          <a:endParaRPr lang="pt-PT"/>
        </a:p>
      </dgm:t>
    </dgm:pt>
    <dgm:pt modelId="{C0416108-3C3D-4523-98FF-3A6A156194BF}">
      <dgm:prSet phldrT="[Text]"/>
      <dgm:spPr/>
      <dgm:t>
        <a:bodyPr/>
        <a:lstStyle/>
        <a:p>
          <a:r>
            <a:rPr lang="pt-PT" dirty="0" smtClean="0"/>
            <a:t>Aplicação num meio quântico</a:t>
          </a:r>
          <a:endParaRPr lang="pt-PT" dirty="0"/>
        </a:p>
      </dgm:t>
    </dgm:pt>
    <dgm:pt modelId="{64F75100-9816-414C-9798-A7574289997C}" type="parTrans" cxnId="{EEB1B5F0-2CDC-40DC-877C-93C900B0CA1C}">
      <dgm:prSet/>
      <dgm:spPr/>
      <dgm:t>
        <a:bodyPr/>
        <a:lstStyle/>
        <a:p>
          <a:endParaRPr lang="pt-PT"/>
        </a:p>
      </dgm:t>
    </dgm:pt>
    <dgm:pt modelId="{A6222C8B-CB66-4FD7-ABCB-3C80F0AB0E28}" type="sibTrans" cxnId="{EEB1B5F0-2CDC-40DC-877C-93C900B0CA1C}">
      <dgm:prSet/>
      <dgm:spPr/>
      <dgm:t>
        <a:bodyPr/>
        <a:lstStyle/>
        <a:p>
          <a:endParaRPr lang="pt-PT"/>
        </a:p>
      </dgm:t>
    </dgm:pt>
    <dgm:pt modelId="{7FE6ED02-2514-4441-B90B-0B61163A4D53}" type="pres">
      <dgm:prSet presAssocID="{71A21E2A-A261-4F94-9FBB-D7FB3919711F}" presName="linearFlow" presStyleCnt="0">
        <dgm:presLayoutVars>
          <dgm:dir/>
          <dgm:animLvl val="lvl"/>
          <dgm:resizeHandles val="exact"/>
        </dgm:presLayoutVars>
      </dgm:prSet>
      <dgm:spPr/>
    </dgm:pt>
    <dgm:pt modelId="{43CE6930-FCD4-4089-B8A1-B42A590C09DA}" type="pres">
      <dgm:prSet presAssocID="{1392EDAC-8F3F-427E-B122-A9AD632FA0F9}" presName="composite" presStyleCnt="0"/>
      <dgm:spPr/>
    </dgm:pt>
    <dgm:pt modelId="{923D6914-624D-4CA5-8A07-2A399D02347E}" type="pres">
      <dgm:prSet presAssocID="{1392EDAC-8F3F-427E-B122-A9AD632FA0F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31DA0B6-5619-4FBB-B7FE-20AFFBF2626C}" type="pres">
      <dgm:prSet presAssocID="{1392EDAC-8F3F-427E-B122-A9AD632FA0F9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42DC8A4-8B89-4C34-894C-981F6F71768E}" type="pres">
      <dgm:prSet presAssocID="{8EB0B5B5-BCF8-46C3-AFCA-3633805C51A0}" presName="sp" presStyleCnt="0"/>
      <dgm:spPr/>
    </dgm:pt>
    <dgm:pt modelId="{759F9BBE-39CF-4A18-B141-456FB60F5D2C}" type="pres">
      <dgm:prSet presAssocID="{372C12C8-897E-4A59-B7A2-574088221143}" presName="composite" presStyleCnt="0"/>
      <dgm:spPr/>
    </dgm:pt>
    <dgm:pt modelId="{F0305329-98E3-4244-AC79-6DA9F63BCDEB}" type="pres">
      <dgm:prSet presAssocID="{372C12C8-897E-4A59-B7A2-574088221143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0497C95-9FAB-4DE9-AE0D-22636C9E3672}" type="pres">
      <dgm:prSet presAssocID="{372C12C8-897E-4A59-B7A2-57408822114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33790CB-2646-4CF9-AB59-EDA9F5142285}" type="pres">
      <dgm:prSet presAssocID="{A17F92CE-E3B2-4B31-A951-0816A630119A}" presName="sp" presStyleCnt="0"/>
      <dgm:spPr/>
    </dgm:pt>
    <dgm:pt modelId="{7E12FB76-CB9A-4354-9BB4-D6972953916A}" type="pres">
      <dgm:prSet presAssocID="{B4165E28-137D-4286-BEC9-A28324A3873C}" presName="composite" presStyleCnt="0"/>
      <dgm:spPr/>
    </dgm:pt>
    <dgm:pt modelId="{4A00220E-5350-484B-9B94-259C9BDE9F34}" type="pres">
      <dgm:prSet presAssocID="{B4165E28-137D-4286-BEC9-A28324A3873C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2AA130A-67E8-4D26-8E1A-38620685C056}" type="pres">
      <dgm:prSet presAssocID="{B4165E28-137D-4286-BEC9-A28324A3873C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A58338F-C256-4FD2-B979-CAD4D182A3DF}" type="pres">
      <dgm:prSet presAssocID="{209B7592-EC03-46B1-86C3-A446E2F1FC8C}" presName="sp" presStyleCnt="0"/>
      <dgm:spPr/>
    </dgm:pt>
    <dgm:pt modelId="{9C6834FA-160F-4418-8B9A-87D88D4169C7}" type="pres">
      <dgm:prSet presAssocID="{C9E8F61B-C255-4899-A7A5-906947F4E22D}" presName="composite" presStyleCnt="0"/>
      <dgm:spPr/>
    </dgm:pt>
    <dgm:pt modelId="{77868325-6DEA-46B2-8562-871E40D07EE6}" type="pres">
      <dgm:prSet presAssocID="{C9E8F61B-C255-4899-A7A5-906947F4E22D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14E67AA8-4C27-414E-9E59-19E6F9714BA2}" type="pres">
      <dgm:prSet presAssocID="{C9E8F61B-C255-4899-A7A5-906947F4E22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F2F9BA41-D55D-41B4-BDE6-181057BBF096}" type="presOf" srcId="{1392EDAC-8F3F-427E-B122-A9AD632FA0F9}" destId="{923D6914-624D-4CA5-8A07-2A399D02347E}" srcOrd="0" destOrd="0" presId="urn:microsoft.com/office/officeart/2005/8/layout/chevron2"/>
    <dgm:cxn modelId="{415A7332-B755-4AE8-9C52-BF77CCB39026}" type="presOf" srcId="{372C12C8-897E-4A59-B7A2-574088221143}" destId="{F0305329-98E3-4244-AC79-6DA9F63BCDEB}" srcOrd="0" destOrd="0" presId="urn:microsoft.com/office/officeart/2005/8/layout/chevron2"/>
    <dgm:cxn modelId="{2EBF02B1-EAD8-44DA-B238-565D0C40E7EF}" type="presOf" srcId="{B4165E28-137D-4286-BEC9-A28324A3873C}" destId="{4A00220E-5350-484B-9B94-259C9BDE9F34}" srcOrd="0" destOrd="0" presId="urn:microsoft.com/office/officeart/2005/8/layout/chevron2"/>
    <dgm:cxn modelId="{EEB1B5F0-2CDC-40DC-877C-93C900B0CA1C}" srcId="{B4165E28-137D-4286-BEC9-A28324A3873C}" destId="{C0416108-3C3D-4523-98FF-3A6A156194BF}" srcOrd="0" destOrd="0" parTransId="{64F75100-9816-414C-9798-A7574289997C}" sibTransId="{A6222C8B-CB66-4FD7-ABCB-3C80F0AB0E28}"/>
    <dgm:cxn modelId="{17D0397F-173C-4D8A-8B74-C27C9116CF82}" type="presOf" srcId="{CF419E75-20C3-4C3C-99D2-2812CD54A7AA}" destId="{14E67AA8-4C27-414E-9E59-19E6F9714BA2}" srcOrd="0" destOrd="0" presId="urn:microsoft.com/office/officeart/2005/8/layout/chevron2"/>
    <dgm:cxn modelId="{B19170AD-7D8F-4E40-8DE0-0715A6C437CC}" type="presOf" srcId="{C0416108-3C3D-4523-98FF-3A6A156194BF}" destId="{32AA130A-67E8-4D26-8E1A-38620685C056}" srcOrd="0" destOrd="0" presId="urn:microsoft.com/office/officeart/2005/8/layout/chevron2"/>
    <dgm:cxn modelId="{E8DE2DAD-34B4-4AB6-A0EC-4DBC321481F1}" srcId="{71A21E2A-A261-4F94-9FBB-D7FB3919711F}" destId="{C9E8F61B-C255-4899-A7A5-906947F4E22D}" srcOrd="3" destOrd="0" parTransId="{B7E5C419-53AF-4231-803B-7BC37078C4E5}" sibTransId="{EF504E66-5E53-4483-B1B2-DAE1E26E7214}"/>
    <dgm:cxn modelId="{30C6817F-249D-4C10-B6C4-75178F900FB1}" srcId="{372C12C8-897E-4A59-B7A2-574088221143}" destId="{3B5FE26B-5C9D-4CEF-975D-6073F455DAFD}" srcOrd="0" destOrd="0" parTransId="{D32068C5-5D54-4B9E-890F-28945590FC93}" sibTransId="{84319088-65C3-4C15-9D3B-F11802F29AE9}"/>
    <dgm:cxn modelId="{F9D480D8-D6CD-4C58-9161-3C17D09E0E3B}" type="presOf" srcId="{C9E8F61B-C255-4899-A7A5-906947F4E22D}" destId="{77868325-6DEA-46B2-8562-871E40D07EE6}" srcOrd="0" destOrd="0" presId="urn:microsoft.com/office/officeart/2005/8/layout/chevron2"/>
    <dgm:cxn modelId="{71E22B6C-A69E-48FC-ACFE-CFCCD7F3D667}" srcId="{71A21E2A-A261-4F94-9FBB-D7FB3919711F}" destId="{B4165E28-137D-4286-BEC9-A28324A3873C}" srcOrd="2" destOrd="0" parTransId="{395F0415-6AB8-4351-84D4-800DA4A05EC8}" sibTransId="{209B7592-EC03-46B1-86C3-A446E2F1FC8C}"/>
    <dgm:cxn modelId="{A2394876-79A4-42B0-AAF7-0CA9EE5D8E9E}" srcId="{71A21E2A-A261-4F94-9FBB-D7FB3919711F}" destId="{1392EDAC-8F3F-427E-B122-A9AD632FA0F9}" srcOrd="0" destOrd="0" parTransId="{FE94622B-2E70-4496-AFB8-D5118C100425}" sibTransId="{8EB0B5B5-BCF8-46C3-AFCA-3633805C51A0}"/>
    <dgm:cxn modelId="{2CC96E0C-1022-4166-AF27-C9244263CAEA}" srcId="{1392EDAC-8F3F-427E-B122-A9AD632FA0F9}" destId="{F99121D5-72A0-4FD4-A50B-C06D9CF5AC7E}" srcOrd="0" destOrd="0" parTransId="{EA538276-32F4-43B6-9CE5-92E410261C9F}" sibTransId="{29407986-32A5-49A4-9907-F990905031EE}"/>
    <dgm:cxn modelId="{CAA47CCD-3390-4C41-90CA-E633A045C417}" srcId="{C9E8F61B-C255-4899-A7A5-906947F4E22D}" destId="{CF419E75-20C3-4C3C-99D2-2812CD54A7AA}" srcOrd="0" destOrd="0" parTransId="{08B3C54B-A8D4-4E95-BEA1-577E78836E0E}" sibTransId="{8DB82806-B644-40A5-A8BE-4E0835807773}"/>
    <dgm:cxn modelId="{06705ACA-112F-443D-846B-AC86D28F735D}" srcId="{71A21E2A-A261-4F94-9FBB-D7FB3919711F}" destId="{372C12C8-897E-4A59-B7A2-574088221143}" srcOrd="1" destOrd="0" parTransId="{0C3CA7FE-332A-4C6A-B8DE-20C583B92693}" sibTransId="{A17F92CE-E3B2-4B31-A951-0816A630119A}"/>
    <dgm:cxn modelId="{F1FF9C8F-15FB-465B-99DA-D2902041B455}" type="presOf" srcId="{71A21E2A-A261-4F94-9FBB-D7FB3919711F}" destId="{7FE6ED02-2514-4441-B90B-0B61163A4D53}" srcOrd="0" destOrd="0" presId="urn:microsoft.com/office/officeart/2005/8/layout/chevron2"/>
    <dgm:cxn modelId="{872FB586-2B98-4E6D-8239-C0424101CA12}" type="presOf" srcId="{F99121D5-72A0-4FD4-A50B-C06D9CF5AC7E}" destId="{731DA0B6-5619-4FBB-B7FE-20AFFBF2626C}" srcOrd="0" destOrd="0" presId="urn:microsoft.com/office/officeart/2005/8/layout/chevron2"/>
    <dgm:cxn modelId="{09822CC6-D01B-46D0-9739-049B7188C816}" type="presOf" srcId="{3B5FE26B-5C9D-4CEF-975D-6073F455DAFD}" destId="{10497C95-9FAB-4DE9-AE0D-22636C9E3672}" srcOrd="0" destOrd="0" presId="urn:microsoft.com/office/officeart/2005/8/layout/chevron2"/>
    <dgm:cxn modelId="{790B02A4-00BA-445D-8EA0-617B088C8D35}" type="presParOf" srcId="{7FE6ED02-2514-4441-B90B-0B61163A4D53}" destId="{43CE6930-FCD4-4089-B8A1-B42A590C09DA}" srcOrd="0" destOrd="0" presId="urn:microsoft.com/office/officeart/2005/8/layout/chevron2"/>
    <dgm:cxn modelId="{A96419C0-F041-40ED-AB1A-586342EAD184}" type="presParOf" srcId="{43CE6930-FCD4-4089-B8A1-B42A590C09DA}" destId="{923D6914-624D-4CA5-8A07-2A399D02347E}" srcOrd="0" destOrd="0" presId="urn:microsoft.com/office/officeart/2005/8/layout/chevron2"/>
    <dgm:cxn modelId="{D7A7DC13-392E-4306-865E-3CD461EC5CBD}" type="presParOf" srcId="{43CE6930-FCD4-4089-B8A1-B42A590C09DA}" destId="{731DA0B6-5619-4FBB-B7FE-20AFFBF2626C}" srcOrd="1" destOrd="0" presId="urn:microsoft.com/office/officeart/2005/8/layout/chevron2"/>
    <dgm:cxn modelId="{E6C85127-ED06-4CE6-B0D3-ACC4248A8F51}" type="presParOf" srcId="{7FE6ED02-2514-4441-B90B-0B61163A4D53}" destId="{342DC8A4-8B89-4C34-894C-981F6F71768E}" srcOrd="1" destOrd="0" presId="urn:microsoft.com/office/officeart/2005/8/layout/chevron2"/>
    <dgm:cxn modelId="{1A05DC0E-6EB8-40FE-8A25-B897B040D8BE}" type="presParOf" srcId="{7FE6ED02-2514-4441-B90B-0B61163A4D53}" destId="{759F9BBE-39CF-4A18-B141-456FB60F5D2C}" srcOrd="2" destOrd="0" presId="urn:microsoft.com/office/officeart/2005/8/layout/chevron2"/>
    <dgm:cxn modelId="{DD9C6E77-28F9-4098-B7F0-2569C04D5842}" type="presParOf" srcId="{759F9BBE-39CF-4A18-B141-456FB60F5D2C}" destId="{F0305329-98E3-4244-AC79-6DA9F63BCDEB}" srcOrd="0" destOrd="0" presId="urn:microsoft.com/office/officeart/2005/8/layout/chevron2"/>
    <dgm:cxn modelId="{A38BF14A-3BC9-4A83-A968-A1854191DED2}" type="presParOf" srcId="{759F9BBE-39CF-4A18-B141-456FB60F5D2C}" destId="{10497C95-9FAB-4DE9-AE0D-22636C9E3672}" srcOrd="1" destOrd="0" presId="urn:microsoft.com/office/officeart/2005/8/layout/chevron2"/>
    <dgm:cxn modelId="{DA70D780-065A-4425-BEEE-66D66B6B2EA2}" type="presParOf" srcId="{7FE6ED02-2514-4441-B90B-0B61163A4D53}" destId="{B33790CB-2646-4CF9-AB59-EDA9F5142285}" srcOrd="3" destOrd="0" presId="urn:microsoft.com/office/officeart/2005/8/layout/chevron2"/>
    <dgm:cxn modelId="{7676EC2A-A9CD-4667-A3A5-B02144405C3F}" type="presParOf" srcId="{7FE6ED02-2514-4441-B90B-0B61163A4D53}" destId="{7E12FB76-CB9A-4354-9BB4-D6972953916A}" srcOrd="4" destOrd="0" presId="urn:microsoft.com/office/officeart/2005/8/layout/chevron2"/>
    <dgm:cxn modelId="{794BEF79-A1F0-459D-B98F-621CD7CD77C5}" type="presParOf" srcId="{7E12FB76-CB9A-4354-9BB4-D6972953916A}" destId="{4A00220E-5350-484B-9B94-259C9BDE9F34}" srcOrd="0" destOrd="0" presId="urn:microsoft.com/office/officeart/2005/8/layout/chevron2"/>
    <dgm:cxn modelId="{836D115C-411C-44C7-9AFD-1C0427B3B4D2}" type="presParOf" srcId="{7E12FB76-CB9A-4354-9BB4-D6972953916A}" destId="{32AA130A-67E8-4D26-8E1A-38620685C056}" srcOrd="1" destOrd="0" presId="urn:microsoft.com/office/officeart/2005/8/layout/chevron2"/>
    <dgm:cxn modelId="{6BFD1C7B-D3D1-4E7F-8551-478220FBD759}" type="presParOf" srcId="{7FE6ED02-2514-4441-B90B-0B61163A4D53}" destId="{7A58338F-C256-4FD2-B979-CAD4D182A3DF}" srcOrd="5" destOrd="0" presId="urn:microsoft.com/office/officeart/2005/8/layout/chevron2"/>
    <dgm:cxn modelId="{B874BCA1-D80D-473C-8B46-57C9FE471D65}" type="presParOf" srcId="{7FE6ED02-2514-4441-B90B-0B61163A4D53}" destId="{9C6834FA-160F-4418-8B9A-87D88D4169C7}" srcOrd="6" destOrd="0" presId="urn:microsoft.com/office/officeart/2005/8/layout/chevron2"/>
    <dgm:cxn modelId="{C1C339ED-24D4-4D03-B374-0C8E6AD9D8BA}" type="presParOf" srcId="{9C6834FA-160F-4418-8B9A-87D88D4169C7}" destId="{77868325-6DEA-46B2-8562-871E40D07EE6}" srcOrd="0" destOrd="0" presId="urn:microsoft.com/office/officeart/2005/8/layout/chevron2"/>
    <dgm:cxn modelId="{2493DDA5-9FBF-462D-AE46-8EAD76357805}" type="presParOf" srcId="{9C6834FA-160F-4418-8B9A-87D88D4169C7}" destId="{14E67AA8-4C27-414E-9E59-19E6F9714BA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D6914-624D-4CA5-8A07-2A399D02347E}">
      <dsp:nvSpPr>
        <dsp:cNvPr id="0" name=""/>
        <dsp:cNvSpPr/>
      </dsp:nvSpPr>
      <dsp:spPr>
        <a:xfrm rot="5400000">
          <a:off x="-166284" y="167425"/>
          <a:ext cx="1108565" cy="77599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300" kern="1200" dirty="0"/>
        </a:p>
      </dsp:txBody>
      <dsp:txXfrm rot="-5400000">
        <a:off x="2" y="389138"/>
        <a:ext cx="775995" cy="332570"/>
      </dsp:txXfrm>
    </dsp:sp>
    <dsp:sp modelId="{731DA0B6-5619-4FBB-B7FE-20AFFBF2626C}">
      <dsp:nvSpPr>
        <dsp:cNvPr id="0" name=""/>
        <dsp:cNvSpPr/>
      </dsp:nvSpPr>
      <dsp:spPr>
        <a:xfrm rot="5400000">
          <a:off x="4107117" y="-3329980"/>
          <a:ext cx="720567" cy="73828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3400" kern="1200" dirty="0" smtClean="0"/>
            <a:t>História dos Solitões</a:t>
          </a:r>
          <a:endParaRPr lang="pt-PT" sz="3400" kern="1200" dirty="0"/>
        </a:p>
      </dsp:txBody>
      <dsp:txXfrm rot="-5400000">
        <a:off x="775996" y="36316"/>
        <a:ext cx="7347636" cy="650217"/>
      </dsp:txXfrm>
    </dsp:sp>
    <dsp:sp modelId="{F0305329-98E3-4244-AC79-6DA9F63BCDEB}">
      <dsp:nvSpPr>
        <dsp:cNvPr id="0" name=""/>
        <dsp:cNvSpPr/>
      </dsp:nvSpPr>
      <dsp:spPr>
        <a:xfrm rot="5400000">
          <a:off x="-166284" y="1127162"/>
          <a:ext cx="1108565" cy="77599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100" kern="1200" dirty="0"/>
        </a:p>
      </dsp:txBody>
      <dsp:txXfrm rot="-5400000">
        <a:off x="2" y="1348875"/>
        <a:ext cx="775995" cy="332570"/>
      </dsp:txXfrm>
    </dsp:sp>
    <dsp:sp modelId="{10497C95-9FAB-4DE9-AE0D-22636C9E3672}">
      <dsp:nvSpPr>
        <dsp:cNvPr id="0" name=""/>
        <dsp:cNvSpPr/>
      </dsp:nvSpPr>
      <dsp:spPr>
        <a:xfrm rot="5400000">
          <a:off x="4107117" y="-2370244"/>
          <a:ext cx="720567" cy="73828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3400" kern="1200" dirty="0" smtClean="0"/>
            <a:t>Os solitões: explicação matemática</a:t>
          </a:r>
          <a:endParaRPr lang="pt-PT" sz="3400" kern="1200" dirty="0"/>
        </a:p>
      </dsp:txBody>
      <dsp:txXfrm rot="-5400000">
        <a:off x="775996" y="996052"/>
        <a:ext cx="7347636" cy="650217"/>
      </dsp:txXfrm>
    </dsp:sp>
    <dsp:sp modelId="{4A00220E-5350-484B-9B94-259C9BDE9F34}">
      <dsp:nvSpPr>
        <dsp:cNvPr id="0" name=""/>
        <dsp:cNvSpPr/>
      </dsp:nvSpPr>
      <dsp:spPr>
        <a:xfrm rot="5400000">
          <a:off x="-166284" y="2086898"/>
          <a:ext cx="1108565" cy="77599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100" kern="1200" dirty="0"/>
        </a:p>
      </dsp:txBody>
      <dsp:txXfrm rot="-5400000">
        <a:off x="2" y="2308611"/>
        <a:ext cx="775995" cy="332570"/>
      </dsp:txXfrm>
    </dsp:sp>
    <dsp:sp modelId="{32AA130A-67E8-4D26-8E1A-38620685C056}">
      <dsp:nvSpPr>
        <dsp:cNvPr id="0" name=""/>
        <dsp:cNvSpPr/>
      </dsp:nvSpPr>
      <dsp:spPr>
        <a:xfrm rot="5400000">
          <a:off x="4107117" y="-1410507"/>
          <a:ext cx="720567" cy="73828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3400" kern="1200" dirty="0" smtClean="0"/>
            <a:t>Aplicação num meio quântico</a:t>
          </a:r>
          <a:endParaRPr lang="pt-PT" sz="3400" kern="1200" dirty="0"/>
        </a:p>
      </dsp:txBody>
      <dsp:txXfrm rot="-5400000">
        <a:off x="775996" y="1955789"/>
        <a:ext cx="7347636" cy="650217"/>
      </dsp:txXfrm>
    </dsp:sp>
    <dsp:sp modelId="{77868325-6DEA-46B2-8562-871E40D07EE6}">
      <dsp:nvSpPr>
        <dsp:cNvPr id="0" name=""/>
        <dsp:cNvSpPr/>
      </dsp:nvSpPr>
      <dsp:spPr>
        <a:xfrm rot="5400000">
          <a:off x="-166284" y="3046635"/>
          <a:ext cx="1108565" cy="775995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2300" kern="1200" dirty="0"/>
        </a:p>
      </dsp:txBody>
      <dsp:txXfrm rot="-5400000">
        <a:off x="2" y="3268348"/>
        <a:ext cx="775995" cy="332570"/>
      </dsp:txXfrm>
    </dsp:sp>
    <dsp:sp modelId="{14E67AA8-4C27-414E-9E59-19E6F9714BA2}">
      <dsp:nvSpPr>
        <dsp:cNvPr id="0" name=""/>
        <dsp:cNvSpPr/>
      </dsp:nvSpPr>
      <dsp:spPr>
        <a:xfrm rot="5400000">
          <a:off x="4107117" y="-450771"/>
          <a:ext cx="720567" cy="73828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1590" rIns="21590" bIns="21590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PT" sz="3400" kern="1200" dirty="0" smtClean="0"/>
            <a:t>Parte Experimental</a:t>
          </a:r>
          <a:endParaRPr lang="pt-PT" sz="3400" kern="1200" dirty="0"/>
        </a:p>
      </dsp:txBody>
      <dsp:txXfrm rot="-5400000">
        <a:off x="775996" y="2915525"/>
        <a:ext cx="7347636" cy="650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E2658-E481-413D-952D-BB92E8ED4F0D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E4DFD-FC54-46AE-9CBA-CB64CD56838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712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E4DFD-FC54-46AE-9CBA-CB64CD568381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125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CCF98-30EF-4FF5-AA42-F996EF6D7851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77AD9C9-9FB9-4427-9375-A380F1EA599C}" type="slidenum">
              <a:rPr lang="pt-PT" smtClean="0"/>
              <a:t>‹#›</a:t>
            </a:fld>
            <a:endParaRPr lang="pt-PT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CCF98-30EF-4FF5-AA42-F996EF6D7851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D9C9-9FB9-4427-9375-A380F1EA599C}" type="slidenum">
              <a:rPr lang="pt-PT" smtClean="0"/>
              <a:t>‹#›</a:t>
            </a:fld>
            <a:endParaRPr lang="pt-P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77AD9C9-9FB9-4427-9375-A380F1EA599C}" type="slidenum">
              <a:rPr lang="pt-PT" smtClean="0"/>
              <a:t>‹#›</a:t>
            </a:fld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CCF98-30EF-4FF5-AA42-F996EF6D7851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CCF98-30EF-4FF5-AA42-F996EF6D7851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77AD9C9-9FB9-4427-9375-A380F1EA599C}" type="slidenum">
              <a:rPr lang="pt-PT" smtClean="0"/>
              <a:t>‹#›</a:t>
            </a:fld>
            <a:endParaRPr lang="pt-P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CCF98-30EF-4FF5-AA42-F996EF6D7851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77AD9C9-9FB9-4427-9375-A380F1EA599C}" type="slidenum">
              <a:rPr lang="pt-PT" smtClean="0"/>
              <a:t>‹#›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9ACCF98-30EF-4FF5-AA42-F996EF6D7851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D9C9-9FB9-4427-9375-A380F1EA599C}" type="slidenum">
              <a:rPr lang="pt-PT" smtClean="0"/>
              <a:t>‹#›</a:t>
            </a:fld>
            <a:endParaRPr lang="pt-PT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CCF98-30EF-4FF5-AA42-F996EF6D7851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PT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77AD9C9-9FB9-4427-9375-A380F1EA599C}" type="slidenum">
              <a:rPr lang="pt-PT" smtClean="0"/>
              <a:t>‹#›</a:t>
            </a:fld>
            <a:endParaRPr lang="pt-PT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CCF98-30EF-4FF5-AA42-F996EF6D7851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77AD9C9-9FB9-4427-9375-A380F1EA599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CCF98-30EF-4FF5-AA42-F996EF6D7851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7AD9C9-9FB9-4427-9375-A380F1EA599C}" type="slidenum">
              <a:rPr lang="pt-PT" smtClean="0"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77AD9C9-9FB9-4427-9375-A380F1EA599C}" type="slidenum">
              <a:rPr lang="pt-PT" smtClean="0"/>
              <a:t>‹#›</a:t>
            </a:fld>
            <a:endParaRPr lang="pt-PT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CCF98-30EF-4FF5-AA42-F996EF6D7851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P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77AD9C9-9FB9-4427-9375-A380F1EA599C}" type="slidenum">
              <a:rPr lang="pt-PT" smtClean="0"/>
              <a:t>‹#›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79ACCF98-30EF-4FF5-AA42-F996EF6D7851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79ACCF98-30EF-4FF5-AA42-F996EF6D7851}" type="datetimeFigureOut">
              <a:rPr lang="pt-PT" smtClean="0"/>
              <a:t>06-09-2012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PT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77AD9C9-9FB9-4427-9375-A380F1EA599C}" type="slidenum">
              <a:rPr lang="pt-PT" smtClean="0"/>
              <a:t>‹#›</a:t>
            </a:fld>
            <a:endParaRPr lang="pt-PT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emonstrations.wolfram.com/SolitonsFromTheKortewegDeVriesEquation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76672"/>
            <a:ext cx="7846640" cy="1467594"/>
          </a:xfrm>
        </p:spPr>
        <p:txBody>
          <a:bodyPr/>
          <a:lstStyle/>
          <a:p>
            <a:r>
              <a:rPr lang="pt-PT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ooper Black" pitchFamily="18" charset="0"/>
              </a:rPr>
              <a:t>ONDAS NÃO-LINEARES CHAMADAS SOLITÕES</a:t>
            </a:r>
            <a:endParaRPr lang="pt-PT" dirty="0">
              <a:solidFill>
                <a:schemeClr val="tx2">
                  <a:lumMod val="65000"/>
                  <a:lumOff val="35000"/>
                </a:schemeClr>
              </a:solidFill>
              <a:latin typeface="Cooper Black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749" y="6309320"/>
            <a:ext cx="9595792" cy="1259376"/>
          </a:xfrm>
        </p:spPr>
        <p:txBody>
          <a:bodyPr/>
          <a:lstStyle/>
          <a:p>
            <a:r>
              <a:rPr lang="pt-PT" sz="2300" dirty="0" smtClean="0"/>
              <a:t>Rita Teixeira, Carina Almeida, Carlos Garrido, Henrique Rodrigues</a:t>
            </a:r>
            <a:endParaRPr lang="pt-PT" sz="2300" dirty="0"/>
          </a:p>
        </p:txBody>
      </p:sp>
      <p:pic>
        <p:nvPicPr>
          <p:cNvPr id="1028" name="Picture 4" descr="http://www.ccvalg.pt/astronomia/galaxias/galaxias_espirais/m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8920"/>
            <a:ext cx="512599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45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Cooper Black" pitchFamily="18" charset="0"/>
              </a:rPr>
              <a:t>Solitão branco e negro acoplados</a:t>
            </a:r>
            <a:endParaRPr lang="pt-PT" dirty="0">
              <a:latin typeface="Cooper Black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9" t="53857" r="20536" b="23071"/>
          <a:stretch/>
        </p:blipFill>
        <p:spPr bwMode="auto">
          <a:xfrm>
            <a:off x="1619672" y="2154148"/>
            <a:ext cx="6444382" cy="147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922" y="389412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Termo dispersivo</a:t>
            </a:r>
            <a:endParaRPr lang="pt-PT" dirty="0"/>
          </a:p>
        </p:txBody>
      </p:sp>
      <p:sp>
        <p:nvSpPr>
          <p:cNvPr id="9" name="TextBox 8"/>
          <p:cNvSpPr txBox="1"/>
          <p:nvPr/>
        </p:nvSpPr>
        <p:spPr>
          <a:xfrm>
            <a:off x="2739568" y="4213573"/>
            <a:ext cx="3924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/>
              <a:t>Potencial Parabólico (ligado à forma do recipiente)</a:t>
            </a:r>
            <a:endParaRPr lang="pt-PT" dirty="0"/>
          </a:p>
        </p:txBody>
      </p:sp>
      <p:sp>
        <p:nvSpPr>
          <p:cNvPr id="10" name="TextBox 9"/>
          <p:cNvSpPr txBox="1"/>
          <p:nvPr/>
        </p:nvSpPr>
        <p:spPr>
          <a:xfrm>
            <a:off x="5406197" y="375134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Constantes</a:t>
            </a:r>
            <a:endParaRPr lang="pt-PT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98046" y="3579844"/>
            <a:ext cx="0" cy="2997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9" idx="0"/>
          </p:cNvCxnSpPr>
          <p:nvPr/>
        </p:nvCxnSpPr>
        <p:spPr>
          <a:xfrm>
            <a:off x="4701786" y="3658439"/>
            <a:ext cx="0" cy="5551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64004" y="3518129"/>
            <a:ext cx="0" cy="2997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545467" y="3501103"/>
            <a:ext cx="0" cy="2997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50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>
                <a:latin typeface="Cooper Black" pitchFamily="18" charset="0"/>
              </a:rPr>
              <a:t>Solitões em condensado de Bose-Einstein</a:t>
            </a:r>
            <a:endParaRPr lang="pt-PT" dirty="0">
              <a:latin typeface="Cooper Black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9278" y="1700808"/>
            <a:ext cx="3787080" cy="4379702"/>
            <a:chOff x="5120404" y="1474860"/>
            <a:chExt cx="3424811" cy="4474420"/>
          </a:xfrm>
        </p:grpSpPr>
        <p:grpSp>
          <p:nvGrpSpPr>
            <p:cNvPr id="6" name="Group 5"/>
            <p:cNvGrpSpPr/>
            <p:nvPr/>
          </p:nvGrpSpPr>
          <p:grpSpPr>
            <a:xfrm>
              <a:off x="5120404" y="1474860"/>
              <a:ext cx="3424811" cy="4474420"/>
              <a:chOff x="5120404" y="1474860"/>
              <a:chExt cx="3424811" cy="447442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20404" y="1474860"/>
                <a:ext cx="3412036" cy="44744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9" name="Freeform 8"/>
              <p:cNvSpPr/>
              <p:nvPr/>
            </p:nvSpPr>
            <p:spPr>
              <a:xfrm>
                <a:off x="5211901" y="2799872"/>
                <a:ext cx="3333314" cy="997841"/>
              </a:xfrm>
              <a:custGeom>
                <a:avLst/>
                <a:gdLst>
                  <a:gd name="connsiteX0" fmla="*/ 0 w 3392547"/>
                  <a:gd name="connsiteY0" fmla="*/ 658201 h 927226"/>
                  <a:gd name="connsiteX1" fmla="*/ 806823 w 3392547"/>
                  <a:gd name="connsiteY1" fmla="*/ 23500 h 927226"/>
                  <a:gd name="connsiteX2" fmla="*/ 1183341 w 3392547"/>
                  <a:gd name="connsiteY2" fmla="*/ 927143 h 927226"/>
                  <a:gd name="connsiteX3" fmla="*/ 1409252 w 3392547"/>
                  <a:gd name="connsiteY3" fmla="*/ 77288 h 927226"/>
                  <a:gd name="connsiteX4" fmla="*/ 2603350 w 3392547"/>
                  <a:gd name="connsiteY4" fmla="*/ 88046 h 927226"/>
                  <a:gd name="connsiteX5" fmla="*/ 3334870 w 3392547"/>
                  <a:gd name="connsiteY5" fmla="*/ 507594 h 927226"/>
                  <a:gd name="connsiteX6" fmla="*/ 3291840 w 3392547"/>
                  <a:gd name="connsiteY6" fmla="*/ 518352 h 927226"/>
                  <a:gd name="connsiteX0" fmla="*/ 0 w 3392547"/>
                  <a:gd name="connsiteY0" fmla="*/ 658201 h 927226"/>
                  <a:gd name="connsiteX1" fmla="*/ 806823 w 3392547"/>
                  <a:gd name="connsiteY1" fmla="*/ 23500 h 927226"/>
                  <a:gd name="connsiteX2" fmla="*/ 1183341 w 3392547"/>
                  <a:gd name="connsiteY2" fmla="*/ 927143 h 927226"/>
                  <a:gd name="connsiteX3" fmla="*/ 1420010 w 3392547"/>
                  <a:gd name="connsiteY3" fmla="*/ 77288 h 927226"/>
                  <a:gd name="connsiteX4" fmla="*/ 2603350 w 3392547"/>
                  <a:gd name="connsiteY4" fmla="*/ 88046 h 927226"/>
                  <a:gd name="connsiteX5" fmla="*/ 3334870 w 3392547"/>
                  <a:gd name="connsiteY5" fmla="*/ 507594 h 927226"/>
                  <a:gd name="connsiteX6" fmla="*/ 3291840 w 3392547"/>
                  <a:gd name="connsiteY6" fmla="*/ 518352 h 927226"/>
                  <a:gd name="connsiteX0" fmla="*/ 0 w 3392547"/>
                  <a:gd name="connsiteY0" fmla="*/ 660520 h 961815"/>
                  <a:gd name="connsiteX1" fmla="*/ 806823 w 3392547"/>
                  <a:gd name="connsiteY1" fmla="*/ 25819 h 961815"/>
                  <a:gd name="connsiteX2" fmla="*/ 1140310 w 3392547"/>
                  <a:gd name="connsiteY2" fmla="*/ 961735 h 961815"/>
                  <a:gd name="connsiteX3" fmla="*/ 1420010 w 3392547"/>
                  <a:gd name="connsiteY3" fmla="*/ 79607 h 961815"/>
                  <a:gd name="connsiteX4" fmla="*/ 2603350 w 3392547"/>
                  <a:gd name="connsiteY4" fmla="*/ 90365 h 961815"/>
                  <a:gd name="connsiteX5" fmla="*/ 3334870 w 3392547"/>
                  <a:gd name="connsiteY5" fmla="*/ 509913 h 961815"/>
                  <a:gd name="connsiteX6" fmla="*/ 3291840 w 3392547"/>
                  <a:gd name="connsiteY6" fmla="*/ 520671 h 961815"/>
                  <a:gd name="connsiteX0" fmla="*/ 0 w 3387002"/>
                  <a:gd name="connsiteY0" fmla="*/ 681201 h 982496"/>
                  <a:gd name="connsiteX1" fmla="*/ 806823 w 3387002"/>
                  <a:gd name="connsiteY1" fmla="*/ 46500 h 982496"/>
                  <a:gd name="connsiteX2" fmla="*/ 1140310 w 3387002"/>
                  <a:gd name="connsiteY2" fmla="*/ 982416 h 982496"/>
                  <a:gd name="connsiteX3" fmla="*/ 1420010 w 3387002"/>
                  <a:gd name="connsiteY3" fmla="*/ 100288 h 982496"/>
                  <a:gd name="connsiteX4" fmla="*/ 2678654 w 3387002"/>
                  <a:gd name="connsiteY4" fmla="*/ 68016 h 982496"/>
                  <a:gd name="connsiteX5" fmla="*/ 3334870 w 3387002"/>
                  <a:gd name="connsiteY5" fmla="*/ 530594 h 982496"/>
                  <a:gd name="connsiteX6" fmla="*/ 3291840 w 3387002"/>
                  <a:gd name="connsiteY6" fmla="*/ 541352 h 982496"/>
                  <a:gd name="connsiteX0" fmla="*/ 0 w 3367742"/>
                  <a:gd name="connsiteY0" fmla="*/ 681201 h 982496"/>
                  <a:gd name="connsiteX1" fmla="*/ 806823 w 3367742"/>
                  <a:gd name="connsiteY1" fmla="*/ 46500 h 982496"/>
                  <a:gd name="connsiteX2" fmla="*/ 1140310 w 3367742"/>
                  <a:gd name="connsiteY2" fmla="*/ 982416 h 982496"/>
                  <a:gd name="connsiteX3" fmla="*/ 1420010 w 3367742"/>
                  <a:gd name="connsiteY3" fmla="*/ 100288 h 982496"/>
                  <a:gd name="connsiteX4" fmla="*/ 2678654 w 3367742"/>
                  <a:gd name="connsiteY4" fmla="*/ 68016 h 982496"/>
                  <a:gd name="connsiteX5" fmla="*/ 3334870 w 3367742"/>
                  <a:gd name="connsiteY5" fmla="*/ 530594 h 982496"/>
                  <a:gd name="connsiteX6" fmla="*/ 3227295 w 3367742"/>
                  <a:gd name="connsiteY6" fmla="*/ 573625 h 982496"/>
                  <a:gd name="connsiteX0" fmla="*/ 0 w 3333314"/>
                  <a:gd name="connsiteY0" fmla="*/ 684475 h 985770"/>
                  <a:gd name="connsiteX1" fmla="*/ 806823 w 3333314"/>
                  <a:gd name="connsiteY1" fmla="*/ 49774 h 985770"/>
                  <a:gd name="connsiteX2" fmla="*/ 1140310 w 3333314"/>
                  <a:gd name="connsiteY2" fmla="*/ 985690 h 985770"/>
                  <a:gd name="connsiteX3" fmla="*/ 1420010 w 3333314"/>
                  <a:gd name="connsiteY3" fmla="*/ 103562 h 985770"/>
                  <a:gd name="connsiteX4" fmla="*/ 2678654 w 3333314"/>
                  <a:gd name="connsiteY4" fmla="*/ 71290 h 985770"/>
                  <a:gd name="connsiteX5" fmla="*/ 3291840 w 3333314"/>
                  <a:gd name="connsiteY5" fmla="*/ 587657 h 985770"/>
                  <a:gd name="connsiteX6" fmla="*/ 3227295 w 3333314"/>
                  <a:gd name="connsiteY6" fmla="*/ 576899 h 985770"/>
                  <a:gd name="connsiteX0" fmla="*/ 0 w 3333314"/>
                  <a:gd name="connsiteY0" fmla="*/ 662430 h 963918"/>
                  <a:gd name="connsiteX1" fmla="*/ 806823 w 3333314"/>
                  <a:gd name="connsiteY1" fmla="*/ 27729 h 963918"/>
                  <a:gd name="connsiteX2" fmla="*/ 1140310 w 3333314"/>
                  <a:gd name="connsiteY2" fmla="*/ 963645 h 963918"/>
                  <a:gd name="connsiteX3" fmla="*/ 1409253 w 3333314"/>
                  <a:gd name="connsiteY3" fmla="*/ 124548 h 963918"/>
                  <a:gd name="connsiteX4" fmla="*/ 2678654 w 3333314"/>
                  <a:gd name="connsiteY4" fmla="*/ 49245 h 963918"/>
                  <a:gd name="connsiteX5" fmla="*/ 3291840 w 3333314"/>
                  <a:gd name="connsiteY5" fmla="*/ 565612 h 963918"/>
                  <a:gd name="connsiteX6" fmla="*/ 3227295 w 3333314"/>
                  <a:gd name="connsiteY6" fmla="*/ 554854 h 963918"/>
                  <a:gd name="connsiteX0" fmla="*/ 0 w 3333314"/>
                  <a:gd name="connsiteY0" fmla="*/ 664090 h 997841"/>
                  <a:gd name="connsiteX1" fmla="*/ 806823 w 3333314"/>
                  <a:gd name="connsiteY1" fmla="*/ 29389 h 997841"/>
                  <a:gd name="connsiteX2" fmla="*/ 1172583 w 3333314"/>
                  <a:gd name="connsiteY2" fmla="*/ 997578 h 997841"/>
                  <a:gd name="connsiteX3" fmla="*/ 1409253 w 3333314"/>
                  <a:gd name="connsiteY3" fmla="*/ 126208 h 997841"/>
                  <a:gd name="connsiteX4" fmla="*/ 2678654 w 3333314"/>
                  <a:gd name="connsiteY4" fmla="*/ 50905 h 997841"/>
                  <a:gd name="connsiteX5" fmla="*/ 3291840 w 3333314"/>
                  <a:gd name="connsiteY5" fmla="*/ 567272 h 997841"/>
                  <a:gd name="connsiteX6" fmla="*/ 3227295 w 3333314"/>
                  <a:gd name="connsiteY6" fmla="*/ 556514 h 997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3314" h="997841">
                    <a:moveTo>
                      <a:pt x="0" y="664090"/>
                    </a:moveTo>
                    <a:cubicBezTo>
                      <a:pt x="304800" y="324327"/>
                      <a:pt x="611393" y="-26192"/>
                      <a:pt x="806823" y="29389"/>
                    </a:cubicBezTo>
                    <a:cubicBezTo>
                      <a:pt x="1002253" y="84970"/>
                      <a:pt x="1072178" y="981442"/>
                      <a:pt x="1172583" y="997578"/>
                    </a:cubicBezTo>
                    <a:cubicBezTo>
                      <a:pt x="1272988" y="1013714"/>
                      <a:pt x="1158241" y="283987"/>
                      <a:pt x="1409253" y="126208"/>
                    </a:cubicBezTo>
                    <a:cubicBezTo>
                      <a:pt x="1660265" y="-31571"/>
                      <a:pt x="2364890" y="-22606"/>
                      <a:pt x="2678654" y="50905"/>
                    </a:cubicBezTo>
                    <a:cubicBezTo>
                      <a:pt x="2992418" y="124416"/>
                      <a:pt x="3200400" y="483004"/>
                      <a:pt x="3291840" y="567272"/>
                    </a:cubicBezTo>
                    <a:cubicBezTo>
                      <a:pt x="3383280" y="651540"/>
                      <a:pt x="3306184" y="586994"/>
                      <a:pt x="3227295" y="556514"/>
                    </a:cubicBezTo>
                  </a:path>
                </a:pathLst>
              </a:cu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 sz="440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5733827" y="4173669"/>
              <a:ext cx="1340064" cy="1084282"/>
            </a:xfrm>
            <a:custGeom>
              <a:avLst/>
              <a:gdLst>
                <a:gd name="connsiteX0" fmla="*/ 0 w 1339198"/>
                <a:gd name="connsiteY0" fmla="*/ 860666 h 880593"/>
                <a:gd name="connsiteX1" fmla="*/ 720762 w 1339198"/>
                <a:gd name="connsiteY1" fmla="*/ 54 h 880593"/>
                <a:gd name="connsiteX2" fmla="*/ 1290917 w 1339198"/>
                <a:gd name="connsiteY2" fmla="*/ 817635 h 880593"/>
                <a:gd name="connsiteX3" fmla="*/ 1269402 w 1339198"/>
                <a:gd name="connsiteY3" fmla="*/ 763847 h 880593"/>
                <a:gd name="connsiteX0" fmla="*/ 0 w 1317682"/>
                <a:gd name="connsiteY0" fmla="*/ 1055790 h 1055790"/>
                <a:gd name="connsiteX1" fmla="*/ 699246 w 1317682"/>
                <a:gd name="connsiteY1" fmla="*/ 1541 h 1055790"/>
                <a:gd name="connsiteX2" fmla="*/ 1269401 w 1317682"/>
                <a:gd name="connsiteY2" fmla="*/ 819122 h 1055790"/>
                <a:gd name="connsiteX3" fmla="*/ 1247886 w 1317682"/>
                <a:gd name="connsiteY3" fmla="*/ 765334 h 1055790"/>
                <a:gd name="connsiteX0" fmla="*/ 0 w 1374241"/>
                <a:gd name="connsiteY0" fmla="*/ 1055873 h 1055873"/>
                <a:gd name="connsiteX1" fmla="*/ 699246 w 1374241"/>
                <a:gd name="connsiteY1" fmla="*/ 1624 h 1055873"/>
                <a:gd name="connsiteX2" fmla="*/ 1269401 w 1374241"/>
                <a:gd name="connsiteY2" fmla="*/ 819205 h 1055873"/>
                <a:gd name="connsiteX3" fmla="*/ 1344705 w 1374241"/>
                <a:gd name="connsiteY3" fmla="*/ 1002086 h 1055873"/>
                <a:gd name="connsiteX0" fmla="*/ 0 w 1371449"/>
                <a:gd name="connsiteY0" fmla="*/ 1054547 h 1070710"/>
                <a:gd name="connsiteX1" fmla="*/ 699246 w 1371449"/>
                <a:gd name="connsiteY1" fmla="*/ 298 h 1070710"/>
                <a:gd name="connsiteX2" fmla="*/ 1258643 w 1371449"/>
                <a:gd name="connsiteY2" fmla="*/ 946971 h 1070710"/>
                <a:gd name="connsiteX3" fmla="*/ 1344705 w 1371449"/>
                <a:gd name="connsiteY3" fmla="*/ 1000760 h 1070710"/>
                <a:gd name="connsiteX0" fmla="*/ 0 w 1340064"/>
                <a:gd name="connsiteY0" fmla="*/ 1054547 h 1084282"/>
                <a:gd name="connsiteX1" fmla="*/ 699246 w 1340064"/>
                <a:gd name="connsiteY1" fmla="*/ 298 h 1084282"/>
                <a:gd name="connsiteX2" fmla="*/ 1258643 w 1340064"/>
                <a:gd name="connsiteY2" fmla="*/ 946971 h 1084282"/>
                <a:gd name="connsiteX3" fmla="*/ 1301675 w 1340064"/>
                <a:gd name="connsiteY3" fmla="*/ 1022276 h 108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0064" h="1084282">
                  <a:moveTo>
                    <a:pt x="0" y="1054547"/>
                  </a:moveTo>
                  <a:cubicBezTo>
                    <a:pt x="252804" y="627827"/>
                    <a:pt x="489472" y="18227"/>
                    <a:pt x="699246" y="298"/>
                  </a:cubicBezTo>
                  <a:cubicBezTo>
                    <a:pt x="909020" y="-17631"/>
                    <a:pt x="1158238" y="776641"/>
                    <a:pt x="1258643" y="946971"/>
                  </a:cubicBezTo>
                  <a:cubicBezTo>
                    <a:pt x="1359048" y="1117301"/>
                    <a:pt x="1358152" y="1112819"/>
                    <a:pt x="1301675" y="1022276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2709617" y="3281058"/>
            <a:ext cx="2150415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61291" y="4806852"/>
            <a:ext cx="2898741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76056" y="3096392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err="1" smtClean="0"/>
              <a:t>Solitão</a:t>
            </a:r>
            <a:r>
              <a:rPr lang="pt-PT" sz="2400" dirty="0" smtClean="0"/>
              <a:t> escuro</a:t>
            </a:r>
            <a:endParaRPr lang="pt-PT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76381" y="4622186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err="1" smtClean="0"/>
              <a:t>Solitão</a:t>
            </a:r>
            <a:r>
              <a:rPr lang="pt-PT" sz="2400" dirty="0" smtClean="0"/>
              <a:t> claro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44067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>
                <a:latin typeface="Cooper Black" pitchFamily="18" charset="0"/>
              </a:rPr>
              <a:t>Solitões em condensado de Bose-Einstein</a:t>
            </a:r>
            <a:endParaRPr lang="pt-PT" dirty="0">
              <a:latin typeface="Cooper Black" pitchFamily="18" charset="0"/>
            </a:endParaRPr>
          </a:p>
        </p:txBody>
      </p:sp>
      <p:pic>
        <p:nvPicPr>
          <p:cNvPr id="5122" name="Picture 2" descr="C:\Users\vendetta\Downloads\expo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61010"/>
            <a:ext cx="2959425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2/20/Newtons_cradle_animation_new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616709"/>
            <a:ext cx="3378167" cy="25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8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>
                <a:latin typeface="Cooper Black" pitchFamily="18" charset="0"/>
              </a:rPr>
              <a:t>Experiência </a:t>
            </a:r>
            <a:r>
              <a:rPr lang="pt-PT" dirty="0" smtClean="0">
                <a:latin typeface="Cooper Black" pitchFamily="18" charset="0"/>
              </a:rPr>
              <a:t>(1)</a:t>
            </a:r>
            <a:endParaRPr lang="pt-PT" dirty="0">
              <a:latin typeface="Cooper Black" pitchFamily="18" charset="0"/>
            </a:endParaRPr>
          </a:p>
        </p:txBody>
      </p:sp>
      <p:pic>
        <p:nvPicPr>
          <p:cNvPr id="4" name="soliton grap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55679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8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Cooper Black" pitchFamily="18" charset="0"/>
              </a:rPr>
              <a:t>Experiência (2)</a:t>
            </a:r>
            <a:endParaRPr lang="pt-PT" dirty="0">
              <a:latin typeface="Cooper Black" pitchFamily="18" charset="0"/>
            </a:endParaRPr>
          </a:p>
        </p:txBody>
      </p:sp>
      <p:pic>
        <p:nvPicPr>
          <p:cNvPr id="6" name="soliton water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1277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2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pic>
        <p:nvPicPr>
          <p:cNvPr id="7170" name="Picture 2" descr="http://www.allienz.blogger.com.br/estrelad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2834637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200" dirty="0" smtClean="0">
                <a:solidFill>
                  <a:schemeClr val="accent4"/>
                </a:solidFill>
              </a:rPr>
              <a:t>Os solitões abrangem tudo, desde o mais ínfimo átomo até à mais vasta galáxia</a:t>
            </a:r>
            <a:endParaRPr lang="pt-PT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06546070"/>
              </p:ext>
            </p:extLst>
          </p:nvPr>
        </p:nvGraphicFramePr>
        <p:xfrm>
          <a:off x="301625" y="1527175"/>
          <a:ext cx="8158807" cy="399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 descr="furaca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88" y="5445224"/>
            <a:ext cx="1123950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uraca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36" y="332656"/>
            <a:ext cx="1123950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Como tudo começou...</a:t>
            </a:r>
            <a:endParaRPr lang="pt-PT" dirty="0"/>
          </a:p>
        </p:txBody>
      </p:sp>
      <p:pic>
        <p:nvPicPr>
          <p:cNvPr id="2050" name="Picture 2" descr="Representação esquemática (de cima para baixo) da primeira observação da onda de translaçã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1454"/>
            <a:ext cx="5976664" cy="437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5576" y="1445875"/>
            <a:ext cx="79208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2400" dirty="0"/>
              <a:t>“…Era uma vez um engenheiro que observou um fenómeno chamado agora solitão…”</a:t>
            </a:r>
          </a:p>
        </p:txBody>
      </p:sp>
    </p:spTree>
    <p:extLst>
      <p:ext uri="{BB962C8B-B14F-4D97-AF65-F5344CB8AC3E}">
        <p14:creationId xmlns:p14="http://schemas.microsoft.com/office/powerpoint/2010/main" val="11023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Exemplos</a:t>
            </a:r>
            <a:endParaRPr lang="pt-P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69653"/>
            <a:ext cx="707221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78455"/>
            <a:ext cx="534444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static.ddmcdn.com/gif/tornado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64906"/>
            <a:ext cx="5743492" cy="430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23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Propriedades dos solitões</a:t>
            </a:r>
            <a:endParaRPr lang="pt-P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950138" y="2564904"/>
                <a:ext cx="5435040" cy="1790683"/>
              </a:xfrm>
              <a:prstGeom prst="rect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pt-PT" sz="3600" i="1" dirty="0" smtClean="0">
                    <a:latin typeface="Cambria Math"/>
                  </a:rPr>
                  <a:t>Am</a:t>
                </a:r>
                <a14:m>
                  <m:oMath xmlns:m="http://schemas.openxmlformats.org/officeDocument/2006/math">
                    <m:r>
                      <a:rPr lang="pt-PT" sz="3600" b="0" i="1" smtClean="0">
                        <a:latin typeface="Cambria Math"/>
                        <a:ea typeface="Cambria Math"/>
                      </a:rPr>
                      <m:t>𝑝𝑙𝑖𝑡𝑢𝑑𝑒</m:t>
                    </m:r>
                    <m:r>
                      <a:rPr lang="pt-PT" sz="36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pt-PT" sz="3600" b="0" i="1" smtClean="0">
                        <a:latin typeface="Cambria Math"/>
                        <a:ea typeface="Cambria Math"/>
                      </a:rPr>
                      <m:t>𝑣𝑒𝑙𝑜𝑐𝑖𝑑𝑎𝑑𝑒</m:t>
                    </m:r>
                  </m:oMath>
                </a14:m>
                <a:endParaRPr lang="pt-PT" sz="3600" i="1" dirty="0" smtClean="0">
                  <a:latin typeface="Cambria Math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3600" b="0" i="1" smtClean="0">
                          <a:latin typeface="Cambria Math"/>
                        </a:rPr>
                        <m:t>𝐿𝑎𝑟𝑔𝑢𝑟𝑎</m:t>
                      </m:r>
                      <m:r>
                        <a:rPr lang="pt-PT" sz="36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pt-PT" sz="36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pt-PT" sz="3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pt-PT" sz="360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PT" sz="3600" b="0" i="1" smtClean="0">
                                  <a:latin typeface="Cambria Math"/>
                                  <a:ea typeface="Cambria Math"/>
                                </a:rPr>
                                <m:t>𝑣𝑒𝑙𝑜𝑐𝑖𝑑𝑎𝑑𝑒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pt-PT" sz="36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138" y="2564904"/>
                <a:ext cx="5435040" cy="1790683"/>
              </a:xfrm>
              <a:prstGeom prst="rect">
                <a:avLst/>
              </a:prstGeom>
              <a:blipFill rotWithShape="1">
                <a:blip r:embed="rId2"/>
                <a:stretch>
                  <a:fillRect l="-3359" t="-4746" r="-112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752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2522174" y="2012364"/>
                <a:ext cx="3914533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latin typeface="Cambria Math"/>
                        </a:rPr>
                        <m:t>𝐹𝑟𝑒𝑞𝑢</m:t>
                      </m:r>
                      <m:r>
                        <a:rPr lang="pt-PT" b="0" i="1" smtClean="0">
                          <a:latin typeface="Cambria Math"/>
                        </a:rPr>
                        <m:t>ê</m:t>
                      </m:r>
                      <m:r>
                        <a:rPr lang="pt-PT" b="0" i="1" smtClean="0">
                          <a:latin typeface="Cambria Math"/>
                        </a:rPr>
                        <m:t>𝑛𝑐𝑖𝑎</m:t>
                      </m:r>
                      <m:r>
                        <a:rPr lang="pt-PT" b="0" i="1" smtClean="0"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latin typeface="Cambria Math"/>
                        </a:rPr>
                        <m:t>𝑑𝑒</m:t>
                      </m:r>
                      <m:r>
                        <a:rPr lang="pt-PT" b="0" i="1" smtClean="0"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latin typeface="Cambria Math"/>
                        </a:rPr>
                        <m:t>𝑢𝑚𝑎</m:t>
                      </m:r>
                      <m:r>
                        <a:rPr lang="pt-PT" b="0" i="1" smtClean="0"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latin typeface="Cambria Math"/>
                        </a:rPr>
                        <m:t>𝑜𝑛𝑑𝑎</m:t>
                      </m:r>
                      <m:r>
                        <a:rPr lang="pt-PT" b="0" i="1" smtClean="0">
                          <a:latin typeface="Cambria Math"/>
                        </a:rPr>
                        <m:t>: </m:t>
                      </m:r>
                      <m:r>
                        <a:rPr lang="pt-PT" b="0" i="1" smtClean="0">
                          <a:latin typeface="Cambria Math"/>
                        </a:rPr>
                        <m:t>𝑤</m:t>
                      </m:r>
                      <m:r>
                        <a:rPr lang="pt-PT" b="0" i="1" smtClean="0">
                          <a:latin typeface="Cambria Math"/>
                        </a:rPr>
                        <m:t>(</m:t>
                      </m:r>
                      <m:r>
                        <a:rPr lang="pt-PT" b="0" i="1" smtClean="0">
                          <a:latin typeface="Cambria Math"/>
                        </a:rPr>
                        <m:t>𝑘</m:t>
                      </m:r>
                      <m:r>
                        <a:rPr lang="pt-PT" b="0" i="1" smtClean="0">
                          <a:latin typeface="Cambria Math"/>
                        </a:rPr>
                        <m:t>)=</m:t>
                      </m:r>
                      <m:r>
                        <a:rPr lang="pt-PT" b="0" i="1" smtClean="0">
                          <a:latin typeface="Cambria Math"/>
                        </a:rPr>
                        <m:t>𝑤</m:t>
                      </m:r>
                    </m:oMath>
                  </m:oMathPara>
                </a14:m>
                <a:endParaRPr lang="pt-PT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174" y="2012364"/>
                <a:ext cx="3914533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6349" r="-1553" b="-2222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522175" y="2898526"/>
                <a:ext cx="2188997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:r>
                  <a:rPr lang="pt-PT" b="0" dirty="0" smtClean="0"/>
                  <a:t>Solitões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/>
                      </a:rPr>
                      <m:t>: </m:t>
                    </m:r>
                    <m:r>
                      <a:rPr lang="pt-PT" b="0" i="1" smtClean="0">
                        <a:latin typeface="Cambria Math"/>
                      </a:rPr>
                      <m:t>𝑤</m:t>
                    </m:r>
                    <m:r>
                      <a:rPr lang="pt-PT" b="0" i="1" smtClean="0">
                        <a:latin typeface="Cambria Math"/>
                      </a:rPr>
                      <m:t>(</m:t>
                    </m:r>
                    <m:r>
                      <a:rPr lang="pt-PT" b="0" i="1" smtClean="0">
                        <a:latin typeface="Cambria Math"/>
                      </a:rPr>
                      <m:t>𝑘</m:t>
                    </m:r>
                    <m:r>
                      <a:rPr lang="pt-PT" b="0" i="1" smtClean="0">
                        <a:latin typeface="Cambria Math"/>
                      </a:rPr>
                      <m:t>)=</m:t>
                    </m:r>
                    <m:sSup>
                      <m:sSupPr>
                        <m:ctrlPr>
                          <a:rPr lang="pt-PT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pt-PT" b="0" i="1" smtClean="0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pt-PT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endParaRPr lang="pt-PT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175" y="2898526"/>
                <a:ext cx="2188997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2216" t="-6349" r="-3324" b="-2222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522175" y="3740556"/>
                <a:ext cx="3401187" cy="61811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latin typeface="Cambria Math"/>
                        </a:rPr>
                        <m:t>𝑉𝑒𝑙𝑜𝑐𝑖𝑑𝑎𝑑𝑒</m:t>
                      </m:r>
                      <m:r>
                        <a:rPr lang="pt-PT" b="0" i="1" smtClean="0"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latin typeface="Cambria Math"/>
                        </a:rPr>
                        <m:t>𝑑𝑒</m:t>
                      </m:r>
                      <m:r>
                        <a:rPr lang="pt-PT" b="0" i="1" smtClean="0"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latin typeface="Cambria Math"/>
                        </a:rPr>
                        <m:t>𝑓𝑎𝑠𝑒</m:t>
                      </m:r>
                      <m:r>
                        <a:rPr lang="pt-PT" b="0" i="1" smtClean="0">
                          <a:latin typeface="Cambria Math"/>
                        </a:rPr>
                        <m:t>: </m:t>
                      </m:r>
                      <m:sSub>
                        <m:sSub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  <m:r>
                        <a:rPr lang="pt-PT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/>
                            </a:rPr>
                            <m:t>𝑤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(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pt-PT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pt-PT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175" y="3740556"/>
                <a:ext cx="3401187" cy="618118"/>
              </a:xfrm>
              <a:prstGeom prst="rect">
                <a:avLst/>
              </a:prstGeom>
              <a:blipFill rotWithShape="1">
                <a:blip r:embed="rId4"/>
                <a:stretch>
                  <a:fillRect r="-142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522174" y="4748668"/>
                <a:ext cx="3693703" cy="619913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latin typeface="Cambria Math"/>
                        </a:rPr>
                        <m:t>𝑉𝑒𝑙𝑜𝑐𝑖𝑑𝑎𝑑𝑒</m:t>
                      </m:r>
                      <m:r>
                        <a:rPr lang="pt-PT" b="0" i="1" smtClean="0"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latin typeface="Cambria Math"/>
                        </a:rPr>
                        <m:t>𝑑𝑒</m:t>
                      </m:r>
                      <m:r>
                        <a:rPr lang="pt-PT" b="0" i="1" smtClean="0">
                          <a:latin typeface="Cambria Math"/>
                        </a:rPr>
                        <m:t> </m:t>
                      </m:r>
                      <m:r>
                        <a:rPr lang="pt-PT" b="0" i="1" smtClean="0">
                          <a:latin typeface="Cambria Math"/>
                        </a:rPr>
                        <m:t>𝑔𝑟𝑢𝑝𝑜</m:t>
                      </m:r>
                      <m:r>
                        <a:rPr lang="pt-PT" b="0" i="1" smtClean="0">
                          <a:latin typeface="Cambria Math"/>
                        </a:rPr>
                        <m:t>: </m:t>
                      </m:r>
                      <m:sSub>
                        <m:sSub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t-PT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t-PT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pt-PT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latin typeface="Cambria Math"/>
                            </a:rPr>
                            <m:t>𝑑𝑤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(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pt-PT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pt-PT" b="0" i="1" smtClean="0">
                              <a:latin typeface="Cambria Math"/>
                            </a:rPr>
                            <m:t>𝑑𝑘</m:t>
                          </m:r>
                        </m:den>
                      </m:f>
                    </m:oMath>
                  </m:oMathPara>
                </a14:m>
                <a:endParaRPr lang="pt-PT" dirty="0" smtClean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2174" y="4748668"/>
                <a:ext cx="3693703" cy="619913"/>
              </a:xfrm>
              <a:prstGeom prst="rect">
                <a:avLst/>
              </a:prstGeom>
              <a:blipFill rotWithShape="1">
                <a:blip r:embed="rId5"/>
                <a:stretch>
                  <a:fillRect r="-131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87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Cooper Black" pitchFamily="18" charset="0"/>
              </a:rPr>
              <a:t>Equação Kortweg-de Vries </a:t>
            </a:r>
            <a:endParaRPr lang="pt-PT" dirty="0">
              <a:latin typeface="Cooper Black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1"/>
              <p:cNvSpPr>
                <a:spLocks noGrp="1"/>
              </p:cNvSpPr>
              <p:nvPr>
                <p:ph sz="quarter" idx="4294967295"/>
              </p:nvPr>
            </p:nvSpPr>
            <p:spPr>
              <a:xfrm>
                <a:off x="1835696" y="1412776"/>
                <a:ext cx="7680960" cy="1752600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pt-PT" sz="40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pt-PT" sz="4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𝜕</m:t>
                        </m:r>
                        <m:r>
                          <a:rPr lang="pt-PT" sz="4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num>
                      <m:den>
                        <m:r>
                          <a:rPr lang="pt-PT" sz="4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𝜕</m:t>
                        </m:r>
                        <m:r>
                          <a:rPr lang="pt-PT" sz="4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𝑡</m:t>
                        </m:r>
                      </m:den>
                    </m:f>
                    <m:r>
                      <a:rPr lang="pt-PT" sz="4000" i="1">
                        <a:effectLst/>
                        <a:latin typeface="Cambria Math"/>
                        <a:ea typeface="Calibri"/>
                        <a:cs typeface="Times New Roman"/>
                      </a:rPr>
                      <m:t>+6</m:t>
                    </m:r>
                    <m:r>
                      <a:rPr lang="pt-PT" sz="4000" i="1">
                        <a:effectLst/>
                        <a:latin typeface="Cambria Math"/>
                        <a:ea typeface="Calibri"/>
                        <a:cs typeface="Times New Roman"/>
                      </a:rPr>
                      <m:t>𝑢</m:t>
                    </m:r>
                    <m:f>
                      <m:fPr>
                        <m:ctrlPr>
                          <a:rPr lang="pt-PT" sz="4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pt-PT" sz="4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𝜕</m:t>
                        </m:r>
                        <m:r>
                          <a:rPr lang="pt-PT" sz="4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num>
                      <m:den>
                        <m:r>
                          <a:rPr lang="pt-PT" sz="4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𝜕</m:t>
                        </m:r>
                        <m:r>
                          <a:rPr lang="pt-PT" sz="4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den>
                    </m:f>
                    <m:r>
                      <a:rPr lang="pt-PT" sz="4000" i="1">
                        <a:effectLst/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f>
                      <m:fPr>
                        <m:ctrlPr>
                          <a:rPr lang="pt-PT" sz="4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PT" sz="40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pt-PT" sz="40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𝜕</m:t>
                            </m:r>
                          </m:e>
                          <m:sup>
                            <m:r>
                              <a:rPr lang="pt-PT" sz="40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p>
                        </m:sSup>
                        <m:r>
                          <a:rPr lang="pt-PT" sz="4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num>
                      <m:den>
                        <m:r>
                          <a:rPr lang="pt-PT" sz="40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𝜕</m:t>
                        </m:r>
                        <m:sSup>
                          <m:sSupPr>
                            <m:ctrlPr>
                              <a:rPr lang="pt-PT" sz="40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pt-PT" sz="40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</m:e>
                          <m:sup>
                            <m:r>
                              <a:rPr lang="pt-PT" sz="40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pt-PT" sz="4000" i="1">
                        <a:effectLst/>
                        <a:latin typeface="Cambria Math"/>
                        <a:ea typeface="Calibri"/>
                        <a:cs typeface="Times New Roman"/>
                      </a:rPr>
                      <m:t>=0</m:t>
                    </m:r>
                  </m:oMath>
                </a14:m>
                <a:endParaRPr lang="pt-PT" sz="40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endParaRPr lang="pt-PT" sz="4000" dirty="0"/>
              </a:p>
            </p:txBody>
          </p:sp>
        </mc:Choice>
        <mc:Fallback>
          <p:sp>
            <p:nvSpPr>
              <p:cNvPr id="4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294967295"/>
              </p:nvPr>
            </p:nvSpPr>
            <p:spPr>
              <a:xfrm>
                <a:off x="1835696" y="1412776"/>
                <a:ext cx="7680960" cy="1752600"/>
              </a:xfrm>
              <a:prstGeom prst="rect">
                <a:avLst/>
              </a:prstGeom>
              <a:blipFill rotWithShape="1">
                <a:blip r:embed="rId2"/>
                <a:stretch>
                  <a:fillRect b="-3170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>
            <a:off x="3810000" y="2667000"/>
            <a:ext cx="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486400" y="2667000"/>
            <a:ext cx="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1800" y="2888810"/>
            <a:ext cx="18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termo não-linear</a:t>
            </a:r>
            <a:endParaRPr lang="pt-P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28956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smtClean="0"/>
              <a:t>termo dispersivo</a:t>
            </a:r>
            <a:endParaRPr lang="pt-PT" sz="2400" dirty="0"/>
          </a:p>
        </p:txBody>
      </p:sp>
      <p:sp>
        <p:nvSpPr>
          <p:cNvPr id="9" name="Rectangle 8"/>
          <p:cNvSpPr/>
          <p:nvPr/>
        </p:nvSpPr>
        <p:spPr>
          <a:xfrm>
            <a:off x="179512" y="5157192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dirty="0" smtClean="0">
                <a:hlinkClick r:id="rId3"/>
              </a:rPr>
              <a:t>http://demonstrations.wolfram.com/SolitonsFromTheKortewegDeVriesEquation/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432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11797"/>
            <a:ext cx="3731744" cy="2781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1511797"/>
            <a:ext cx="4086225" cy="27813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67544" y="4297583"/>
                <a:ext cx="3312368" cy="1694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pt-PT" sz="2400" dirty="0" smtClean="0"/>
                  <a:t>Com o termo dispersivo “desligado”:</a:t>
                </a:r>
              </a:p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pt-PT" sz="2400" dirty="0" smtClean="0">
                    <a:ea typeface="Calibri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𝜕</m:t>
                        </m:r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num>
                      <m:den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𝜕</m:t>
                        </m:r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𝑡</m:t>
                        </m:r>
                      </m:den>
                    </m:f>
                    <m:r>
                      <a:rPr lang="pt-PT" sz="2400" i="1">
                        <a:effectLst/>
                        <a:latin typeface="Cambria Math"/>
                        <a:ea typeface="Calibri"/>
                        <a:cs typeface="Times New Roman"/>
                      </a:rPr>
                      <m:t>+6</m:t>
                    </m:r>
                    <m:r>
                      <a:rPr lang="pt-PT" sz="2400" i="1">
                        <a:effectLst/>
                        <a:latin typeface="Cambria Math"/>
                        <a:ea typeface="Calibri"/>
                        <a:cs typeface="Times New Roman"/>
                      </a:rPr>
                      <m:t>𝑢</m:t>
                    </m:r>
                    <m:f>
                      <m:fPr>
                        <m:ctrlP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𝜕</m:t>
                        </m:r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num>
                      <m:den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𝜕</m:t>
                        </m:r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𝑥</m:t>
                        </m:r>
                      </m:den>
                    </m:f>
                    <m:r>
                      <a:rPr lang="pt-PT" sz="2400" i="1">
                        <a:effectLst/>
                        <a:latin typeface="Cambria Math"/>
                        <a:ea typeface="Calibri"/>
                        <a:cs typeface="Times New Roman"/>
                      </a:rPr>
                      <m:t>=0</m:t>
                    </m:r>
                  </m:oMath>
                </a14:m>
                <a:endParaRPr lang="pt-PT" sz="24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297583"/>
                <a:ext cx="3312368" cy="1694503"/>
              </a:xfrm>
              <a:prstGeom prst="rect">
                <a:avLst/>
              </a:prstGeom>
              <a:blipFill rotWithShape="1">
                <a:blip r:embed="rId4"/>
                <a:stretch>
                  <a:fillRect l="-2394" t="-1439" r="-4236" b="-287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748211" y="4773741"/>
                <a:ext cx="3581400" cy="1179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pt-PT" sz="2400" dirty="0" smtClean="0"/>
                  <a:t>Com o termo não-linear </a:t>
                </a:r>
                <a:r>
                  <a:rPr lang="pt-PT" sz="2800" dirty="0" smtClean="0"/>
                  <a:t>“</a:t>
                </a:r>
                <a:r>
                  <a:rPr lang="pt-PT" sz="2400" dirty="0" smtClean="0"/>
                  <a:t>desligado</a:t>
                </a:r>
                <a:r>
                  <a:rPr lang="pt-PT" sz="2800" dirty="0" smtClean="0"/>
                  <a:t>”: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2400" i="1"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𝜕</m:t>
                        </m:r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num>
                      <m:den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𝜕</m:t>
                        </m:r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𝑡</m:t>
                        </m:r>
                      </m:den>
                    </m:f>
                    <m:r>
                      <a:rPr lang="pt-PT" sz="2400" i="1">
                        <a:effectLst/>
                        <a:latin typeface="Cambria Math"/>
                        <a:ea typeface="Calibri"/>
                        <a:cs typeface="Times New Roman"/>
                      </a:rPr>
                      <m:t>+</m:t>
                    </m:r>
                    <m:f>
                      <m:fPr>
                        <m:ctrlP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PT" sz="24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pt-PT" sz="24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𝜕</m:t>
                            </m:r>
                          </m:e>
                          <m:sup>
                            <m:r>
                              <a:rPr lang="pt-PT" sz="24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p>
                        </m:sSup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𝑢</m:t>
                        </m:r>
                      </m:num>
                      <m:den>
                        <m:r>
                          <a:rPr lang="pt-PT" sz="2400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𝜕</m:t>
                        </m:r>
                        <m:sSup>
                          <m:sSupPr>
                            <m:ctrlPr>
                              <a:rPr lang="pt-PT" sz="24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</m:ctrlPr>
                          </m:sSupPr>
                          <m:e>
                            <m:r>
                              <a:rPr lang="pt-PT" sz="24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𝑥</m:t>
                            </m:r>
                          </m:e>
                          <m:sup>
                            <m:r>
                              <a:rPr lang="pt-PT" sz="2400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pt-PT" sz="2400" i="1">
                        <a:effectLst/>
                        <a:latin typeface="Cambria Math"/>
                        <a:ea typeface="Calibri"/>
                        <a:cs typeface="Times New Roman"/>
                      </a:rPr>
                      <m:t>=0</m:t>
                    </m:r>
                  </m:oMath>
                </a14:m>
                <a:endParaRPr lang="pt-PT" sz="24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211" y="4773741"/>
                <a:ext cx="3581400" cy="1179554"/>
              </a:xfrm>
              <a:prstGeom prst="rect">
                <a:avLst/>
              </a:prstGeom>
              <a:blipFill rotWithShape="1">
                <a:blip r:embed="rId5"/>
                <a:stretch>
                  <a:fillRect l="-3407" t="-2062" r="-4429" b="-567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967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latin typeface="Cooper Black" pitchFamily="18" charset="0"/>
              </a:rPr>
              <a:t>Condensado de Bose-Einstein</a:t>
            </a:r>
            <a:endParaRPr lang="pt-PT" dirty="0"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PT" dirty="0" smtClean="0"/>
          </a:p>
          <a:p>
            <a:endParaRPr lang="pt-PT" dirty="0"/>
          </a:p>
        </p:txBody>
      </p:sp>
      <p:pic>
        <p:nvPicPr>
          <p:cNvPr id="4100" name="Picture 4" descr="http://www.colorado.edu/physics/2000/bec/images/steamcu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15" y="3007703"/>
            <a:ext cx="2100195" cy="328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1" t="28059" r="59191" b="30914"/>
          <a:stretch/>
        </p:blipFill>
        <p:spPr bwMode="auto">
          <a:xfrm>
            <a:off x="5292080" y="1412776"/>
            <a:ext cx="3565298" cy="290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381125"/>
            <a:ext cx="496855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PT" sz="2400" dirty="0" smtClean="0"/>
              <a:t>Átomos Bosónicos</a:t>
            </a:r>
          </a:p>
          <a:p>
            <a:pPr marL="285750" indent="-285750">
              <a:buFont typeface="Arial" pitchFamily="34" charset="0"/>
              <a:buChar char="•"/>
            </a:pPr>
            <a:endParaRPr lang="pt-PT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PT" sz="2400" dirty="0" smtClean="0"/>
              <a:t>Lasers</a:t>
            </a:r>
          </a:p>
          <a:p>
            <a:pPr marL="285750" indent="-285750">
              <a:buFont typeface="Arial" pitchFamily="34" charset="0"/>
              <a:buChar char="•"/>
            </a:pPr>
            <a:endParaRPr lang="pt-PT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PT" sz="2400" dirty="0" smtClean="0"/>
              <a:t>Confinamento Magnético</a:t>
            </a:r>
          </a:p>
          <a:p>
            <a:pPr marL="285750" indent="-285750">
              <a:buFont typeface="Arial" pitchFamily="34" charset="0"/>
              <a:buChar char="•"/>
            </a:pPr>
            <a:endParaRPr lang="pt-PT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PT" sz="2400" dirty="0" smtClean="0"/>
              <a:t>Arrefecimento por evaporação</a:t>
            </a:r>
          </a:p>
          <a:p>
            <a:r>
              <a:rPr lang="pt-PT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31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217</TotalTime>
  <Words>262</Words>
  <Application>Microsoft Office PowerPoint</Application>
  <PresentationFormat>On-screen Show (4:3)</PresentationFormat>
  <Paragraphs>47</Paragraphs>
  <Slides>15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Civic</vt:lpstr>
      <vt:lpstr>ONDAS NÃO-LINEARES CHAMADAS SOLITÕES</vt:lpstr>
      <vt:lpstr>PowerPoint Presentation</vt:lpstr>
      <vt:lpstr>Como tudo começou...</vt:lpstr>
      <vt:lpstr>Exemplos</vt:lpstr>
      <vt:lpstr>Propriedades dos solitões</vt:lpstr>
      <vt:lpstr> </vt:lpstr>
      <vt:lpstr>Equação Kortweg-de Vries </vt:lpstr>
      <vt:lpstr>PowerPoint Presentation</vt:lpstr>
      <vt:lpstr>Condensado de Bose-Einstein</vt:lpstr>
      <vt:lpstr>Solitão branco e negro acoplados</vt:lpstr>
      <vt:lpstr>Solitões em condensado de Bose-Einstein</vt:lpstr>
      <vt:lpstr>Solitões em condensado de Bose-Einstein</vt:lpstr>
      <vt:lpstr>Experiência (1)</vt:lpstr>
      <vt:lpstr>Experiência (2)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vendetta</dc:creator>
  <cp:lastModifiedBy>vendetta</cp:lastModifiedBy>
  <cp:revision>19</cp:revision>
  <dcterms:created xsi:type="dcterms:W3CDTF">2012-09-06T14:09:16Z</dcterms:created>
  <dcterms:modified xsi:type="dcterms:W3CDTF">2012-09-06T17:46:44Z</dcterms:modified>
</cp:coreProperties>
</file>